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9300"/>
    <a:srgbClr val="FF4A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94"/>
    <p:restoredTop sz="96327"/>
  </p:normalViewPr>
  <p:slideViewPr>
    <p:cSldViewPr snapToGrid="0">
      <p:cViewPr varScale="1">
        <p:scale>
          <a:sx n="72" d="100"/>
          <a:sy n="72" d="100"/>
        </p:scale>
        <p:origin x="216" y="1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10/28/23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0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0" Type="http://schemas.openxmlformats.org/officeDocument/2006/relationships/image" Target="../media/image8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13194-9796-460A-31AE-6A7B279F84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Music &amp; </a:t>
            </a:r>
            <a:r>
              <a:rPr lang="en-US" dirty="0"/>
              <a:t>Mental Health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7FC0E0-2E4D-B12D-1A0C-DEFFAFD06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9217" y="4334405"/>
            <a:ext cx="2294448" cy="853822"/>
          </a:xfrm>
        </p:spPr>
        <p:txBody>
          <a:bodyPr/>
          <a:lstStyle/>
          <a:p>
            <a:pPr algn="l"/>
            <a:r>
              <a:rPr lang="en-US" sz="1600" dirty="0"/>
              <a:t>Presented by:</a:t>
            </a:r>
          </a:p>
          <a:p>
            <a:r>
              <a:rPr lang="en-US" dirty="0"/>
              <a:t> Angie </a:t>
            </a:r>
            <a:r>
              <a:rPr lang="en-US" dirty="0" err="1"/>
              <a:t>Oehler</a:t>
            </a:r>
            <a:endParaRPr lang="en-US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33391896-CADC-1824-83EA-10422021E8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41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66"/>
    </mc:Choice>
    <mc:Fallback>
      <p:transition spd="slow" advTm="29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794D9-0F9E-258B-C57B-D8978860B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 &amp; Limitations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31D91-89BD-34B0-A944-1F7672FCB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222" y="2446411"/>
            <a:ext cx="3070034" cy="576262"/>
          </a:xfrm>
        </p:spPr>
        <p:txBody>
          <a:bodyPr/>
          <a:lstStyle/>
          <a:p>
            <a:r>
              <a:rPr lang="en-US" sz="2800" dirty="0"/>
              <a:t>Assumptions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069056-D31B-C1BC-F1F4-63D2A4ED1351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69222" y="3057305"/>
            <a:ext cx="4361934" cy="2913513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000" dirty="0"/>
              <a:t>Self identified disorders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/>
              <a:t>No guarantee of diagnosis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/>
              <a:t>Assume respondents have the identified disorder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C18D8B-696F-8A64-1EF8-117F48EB5E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2374936"/>
            <a:ext cx="3063240" cy="576262"/>
          </a:xfrm>
        </p:spPr>
        <p:txBody>
          <a:bodyPr/>
          <a:lstStyle/>
          <a:p>
            <a:r>
              <a:rPr lang="en-US" sz="2800" dirty="0"/>
              <a:t>Limitations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5F21C7C-8973-683E-B844-AAC8316E5287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6096000" y="3022673"/>
            <a:ext cx="4545596" cy="2913513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000" dirty="0"/>
              <a:t>No great challenges or limitations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/>
              <a:t>Smaller dataset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1800" dirty="0"/>
              <a:t>736 respondents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/>
              <a:t>Did not prevent meaningful conclusions</a:t>
            </a:r>
          </a:p>
        </p:txBody>
      </p:sp>
      <p:pic>
        <p:nvPicPr>
          <p:cNvPr id="13" name="Audio 12">
            <a:extLst>
              <a:ext uri="{FF2B5EF4-FFF2-40B4-BE49-F238E27FC236}">
                <a16:creationId xmlns:a16="http://schemas.microsoft.com/office/drawing/2014/main" id="{FB39C4B6-201F-62AC-4626-85F3D8F09C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43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40"/>
    </mc:Choice>
    <mc:Fallback>
      <p:transition spd="slow" advTm="34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655D52-F2FA-4137-8A31-499A4FE62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19FA1D-01C2-425F-B9AA-D69B4DD0A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C0D803F-BF83-4194-8691-90B027BD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16132F-CC4B-4C96-9C75-95DC7CD48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EF1BBA-6A56-A2E3-A771-426F87A37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7" y="2063262"/>
            <a:ext cx="4961390" cy="266105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dirty="0"/>
              <a:t>Future Uses, Recommendations, &amp; Ethics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A5F9A-DEB5-1D01-124E-ECA33EEA987F}"/>
              </a:ext>
            </a:extLst>
          </p:cNvPr>
          <p:cNvSpPr txBox="1"/>
          <p:nvPr/>
        </p:nvSpPr>
        <p:spPr>
          <a:xfrm>
            <a:off x="5287995" y="420130"/>
            <a:ext cx="6257362" cy="6054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Clinical setting for patients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Design an effective program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dirty="0"/>
          </a:p>
          <a:p>
            <a:r>
              <a:rPr lang="en-US" sz="2400" dirty="0"/>
              <a:t>Recommendations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Expand study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Strengthen current observations and/or reveal new trends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2400" dirty="0"/>
              <a:t>Benefit from real patient data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dirty="0"/>
              <a:t>No PII required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en-US" sz="2400" dirty="0"/>
              <a:t>No privacy concerns</a:t>
            </a:r>
          </a:p>
          <a:p>
            <a:r>
              <a:rPr lang="en-US" sz="2400" dirty="0"/>
              <a:t>Ethics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No concerns with dataset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/>
              <a:t>Patients needs must come first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A82E74AD-7A62-AA99-204B-D4CB1A502C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139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15"/>
    </mc:Choice>
    <mc:Fallback>
      <p:transition spd="slow" advTm="80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1DB71C54-63C1-4B83-8324-BBCEC579C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15D940-E187-4030-B313-FDC84AE67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3046" y="0"/>
            <a:ext cx="406895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E38F34-66D8-4203-B16C-14AC20248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89680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F14D8A-6762-C548-F2F5-D9C59854A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86929"/>
            <a:ext cx="7674983" cy="4284129"/>
          </a:xfrm>
        </p:spPr>
        <p:txBody>
          <a:bodyPr anchor="ctr">
            <a:normAutofit/>
          </a:bodyPr>
          <a:lstStyle/>
          <a:p>
            <a:r>
              <a:rPr lang="en-US" sz="8000" dirty="0"/>
              <a:t>THANK YOU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B44928C3-43B2-4341-3BCC-B9DD58AFFE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029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1"/>
    </mc:Choice>
    <mc:Fallback>
      <p:transition spd="slow" advTm="4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655D52-F2FA-4137-8A31-499A4FE62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19FA1D-01C2-425F-B9AA-D69B4DD0A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C0D803F-BF83-4194-8691-90B027BD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16132F-CC4B-4C96-9C75-95DC7CD48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E64DAFB-AD9A-4E52-B026-8641CCD677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747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3B1C8FC-E1FE-470B-AB3B-D4B1D8C9D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6ED1086-4FBF-41E3-B23D-0AF086E76F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2846786"/>
            <a:ext cx="1602997" cy="14427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900C04C-9973-40F3-8121-55AC6A472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851041"/>
            <a:ext cx="9936886" cy="3211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D6B57F6-C734-4FDA-9495-94E602DC5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89448"/>
            <a:ext cx="9936887" cy="4381221"/>
          </a:xfrm>
          <a:prstGeom prst="rect">
            <a:avLst/>
          </a:prstGeom>
          <a:solidFill>
            <a:srgbClr val="0D0D0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9AF874-95EE-2B59-C27A-FE2535554050}"/>
              </a:ext>
            </a:extLst>
          </p:cNvPr>
          <p:cNvSpPr txBox="1"/>
          <p:nvPr/>
        </p:nvSpPr>
        <p:spPr>
          <a:xfrm>
            <a:off x="296563" y="1668162"/>
            <a:ext cx="9465276" cy="40777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American Music Therapy Association. (2023). AMTA Official Definition of Music Therapy.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	Retrieved from https://</a:t>
            </a:r>
            <a:r>
              <a:rPr lang="en-US" sz="1400" dirty="0" err="1">
                <a:solidFill>
                  <a:srgbClr val="FFFFFF"/>
                </a:solidFill>
              </a:rPr>
              <a:t>www.musictherapy.org</a:t>
            </a:r>
            <a:r>
              <a:rPr lang="en-US" sz="1400" dirty="0">
                <a:solidFill>
                  <a:srgbClr val="FFFFFF"/>
                </a:solidFill>
              </a:rPr>
              <a:t>/about/</a:t>
            </a:r>
            <a:r>
              <a:rPr lang="en-US" sz="1400" dirty="0" err="1">
                <a:solidFill>
                  <a:srgbClr val="FFFFFF"/>
                </a:solidFill>
              </a:rPr>
              <a:t>musictherapy</a:t>
            </a:r>
            <a:r>
              <a:rPr lang="en-US" sz="1400" dirty="0">
                <a:solidFill>
                  <a:srgbClr val="FFFFFF"/>
                </a:solidFill>
              </a:rPr>
              <a:t>/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Dvorak, A. L., Carvalho, S.; Rosey, C., Welch, J.; Wierman, A., Bernard, G., Steele, K.,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	Silverman, M. J. (2021).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Music Therapy for Adults with Mental Health and Substance Use Conditions. Retrieved from 	https://www.musictherapy.org/assets/1/7/FactSheet_Music_Therapy_for_Adults_with_Mental_Health_a	nd_Substance_Use_Conditions_2021.pdf 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endParaRPr lang="en-US" sz="14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 err="1">
                <a:solidFill>
                  <a:srgbClr val="FFFFFF"/>
                </a:solidFill>
              </a:rPr>
              <a:t>Rasgaitis</a:t>
            </a:r>
            <a:r>
              <a:rPr lang="en-US" sz="1400" dirty="0">
                <a:solidFill>
                  <a:srgbClr val="FFFFFF"/>
                </a:solidFill>
              </a:rPr>
              <a:t>, C. (2022). Music &amp; Mental Health Survey Results. Retrieved from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	https://</a:t>
            </a:r>
            <a:r>
              <a:rPr lang="en-US" sz="1400" dirty="0" err="1">
                <a:solidFill>
                  <a:srgbClr val="FFFFFF"/>
                </a:solidFill>
              </a:rPr>
              <a:t>www.kaggle.com</a:t>
            </a:r>
            <a:r>
              <a:rPr lang="en-US" sz="1400" dirty="0">
                <a:solidFill>
                  <a:srgbClr val="FFFFFF"/>
                </a:solidFill>
              </a:rPr>
              <a:t>/datasets/</a:t>
            </a:r>
            <a:r>
              <a:rPr lang="en-US" sz="1400" dirty="0" err="1">
                <a:solidFill>
                  <a:srgbClr val="FFFFFF"/>
                </a:solidFill>
              </a:rPr>
              <a:t>catherinerasgaitis</a:t>
            </a:r>
            <a:r>
              <a:rPr lang="en-US" sz="1400" dirty="0">
                <a:solidFill>
                  <a:srgbClr val="FFFFFF"/>
                </a:solidFill>
              </a:rPr>
              <a:t>/</a:t>
            </a:r>
            <a:r>
              <a:rPr lang="en-US" sz="1400" dirty="0" err="1">
                <a:solidFill>
                  <a:srgbClr val="FFFFFF"/>
                </a:solidFill>
              </a:rPr>
              <a:t>mxmh</a:t>
            </a:r>
            <a:r>
              <a:rPr lang="en-US" sz="1400" dirty="0">
                <a:solidFill>
                  <a:srgbClr val="FFFFFF"/>
                </a:solidFill>
              </a:rPr>
              <a:t>-survey-results/data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6C984CB-7FE4-4AD0-8CF7-11AD55736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9003" y="148944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1127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200AF-F0ED-D426-4F77-FF7B2BAE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Address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E15281-4750-446D-8D1D-31BBE93FDE8B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80322" y="2300141"/>
            <a:ext cx="5183150" cy="389327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dirty="0"/>
              <a:t>Why this topic?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How was the data cleaned?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How does listening to favorite genre affect a patient’s mood?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How are the genres distributed across age groups?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/>
              <a:t>What role does age play in how music affects a person’s mood?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DAEE4E6-8CF3-3FB7-C854-4647EE5E5FC9}"/>
              </a:ext>
            </a:extLst>
          </p:cNvPr>
          <p:cNvSpPr txBox="1">
            <a:spLocks/>
          </p:cNvSpPr>
          <p:nvPr/>
        </p:nvSpPr>
        <p:spPr>
          <a:xfrm>
            <a:off x="6432244" y="2311140"/>
            <a:ext cx="5183150" cy="38932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 startAt="6"/>
            </a:pPr>
            <a:r>
              <a:rPr lang="en-US" sz="1800" dirty="0"/>
              <a:t>What correlations were found?</a:t>
            </a:r>
          </a:p>
          <a:p>
            <a:pPr marL="342900" indent="-342900">
              <a:buFont typeface="+mj-lt"/>
              <a:buAutoNum type="arabicPeriod" startAt="6"/>
            </a:pPr>
            <a:r>
              <a:rPr lang="en-US" sz="1800" dirty="0"/>
              <a:t>Is there a relationship between being a composer/musician and a person’s mental health scores?</a:t>
            </a:r>
          </a:p>
          <a:p>
            <a:pPr marL="342900" indent="-342900">
              <a:buFont typeface="+mj-lt"/>
              <a:buAutoNum type="arabicPeriod" startAt="6"/>
            </a:pPr>
            <a:r>
              <a:rPr lang="en-US" sz="1800" dirty="0"/>
              <a:t>How are the disorders distributed according to a patient’s favorite genre?</a:t>
            </a:r>
          </a:p>
          <a:p>
            <a:pPr marL="342900" indent="-342900">
              <a:buFont typeface="+mj-lt"/>
              <a:buAutoNum type="arabicPeriod" startAt="6"/>
            </a:pPr>
            <a:r>
              <a:rPr lang="en-US" sz="1800" dirty="0"/>
              <a:t>How are the disorders distributed by age group?</a:t>
            </a:r>
          </a:p>
          <a:p>
            <a:pPr marL="342900" indent="-342900">
              <a:buFont typeface="+mj-lt"/>
              <a:buAutoNum type="arabicPeriod" startAt="6"/>
            </a:pPr>
            <a:r>
              <a:rPr lang="en-US" sz="1800" dirty="0"/>
              <a:t> Are we able to make music therapy recommendations based on a patient's age and favorite genre?</a:t>
            </a:r>
          </a:p>
          <a:p>
            <a:pPr marL="342900" indent="-342900">
              <a:buFont typeface="+mj-lt"/>
              <a:buAutoNum type="arabicPeriod" startAt="6"/>
            </a:pPr>
            <a:endParaRPr lang="en-US" sz="1800" dirty="0"/>
          </a:p>
        </p:txBody>
      </p:sp>
      <p:pic>
        <p:nvPicPr>
          <p:cNvPr id="9" name="Audio 8">
            <a:extLst>
              <a:ext uri="{FF2B5EF4-FFF2-40B4-BE49-F238E27FC236}">
                <a16:creationId xmlns:a16="http://schemas.microsoft.com/office/drawing/2014/main" id="{142F8BBF-E6C0-59B1-F3DE-BB8EE05DEA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221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69"/>
    </mc:Choice>
    <mc:Fallback>
      <p:transition spd="slow" advTm="45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843B2-844D-F67B-8522-50554CBAE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 &amp; History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2BA79B-DF27-9396-2313-C6661080F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0318" y="2526384"/>
            <a:ext cx="11009173" cy="4006392"/>
          </a:xfrm>
        </p:spPr>
        <p:txBody>
          <a:bodyPr>
            <a:normAutofit/>
          </a:bodyPr>
          <a:lstStyle/>
          <a:p>
            <a:r>
              <a:rPr lang="en-US" sz="2500" dirty="0"/>
              <a:t>Music therapy is effective treatment for some mental health disorders </a:t>
            </a:r>
          </a:p>
          <a:p>
            <a:pPr lvl="1"/>
            <a:r>
              <a:rPr lang="en-US" sz="2500" dirty="0"/>
              <a:t>Improve patient outcomes</a:t>
            </a:r>
          </a:p>
          <a:p>
            <a:r>
              <a:rPr lang="en-US" sz="2500" dirty="0"/>
              <a:t>Almost 20% of adults experience a mental health condition</a:t>
            </a:r>
          </a:p>
          <a:p>
            <a:r>
              <a:rPr lang="en-US" sz="2500" dirty="0"/>
              <a:t>About 5% of adults diagnosed with a serious mental health condition </a:t>
            </a:r>
          </a:p>
          <a:p>
            <a:r>
              <a:rPr lang="en-US" sz="2500" dirty="0"/>
              <a:t>Mental health disorders may affect anyone and generally result from a combination of factors</a:t>
            </a:r>
          </a:p>
          <a:p>
            <a:r>
              <a:rPr lang="en-US" sz="2500" dirty="0"/>
              <a:t>Music positively impacts those who experience depression and anxiety disorders</a:t>
            </a:r>
          </a:p>
        </p:txBody>
      </p:sp>
      <p:pic>
        <p:nvPicPr>
          <p:cNvPr id="10" name="Audio 9">
            <a:extLst>
              <a:ext uri="{FF2B5EF4-FFF2-40B4-BE49-F238E27FC236}">
                <a16:creationId xmlns:a16="http://schemas.microsoft.com/office/drawing/2014/main" id="{A15D7C94-3671-7747-F0BC-EE7D97C043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08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268"/>
    </mc:Choice>
    <mc:Fallback>
      <p:transition spd="slow" advTm="67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2600"/>
            </a:gs>
            <a:gs pos="70000">
              <a:srgbClr val="FF9300"/>
            </a:gs>
            <a:gs pos="100000">
              <a:srgbClr val="FF9300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F1BBA-6A56-A2E3-A771-426F87A37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A5F9A-DEB5-1D01-124E-ECA33EEA987F}"/>
              </a:ext>
            </a:extLst>
          </p:cNvPr>
          <p:cNvSpPr txBox="1"/>
          <p:nvPr/>
        </p:nvSpPr>
        <p:spPr>
          <a:xfrm>
            <a:off x="614333" y="2155391"/>
            <a:ext cx="5711052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Survey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Background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Musical genres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Available options are: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Rarely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Sometimes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Very frequently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Mental health – they ranked how often they experience up to five designated mental health conditions on a scale of 0 – 10: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Person’s 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Streaming service of choice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Effect listening to music has on their mental health disorder.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683ABE1-D10F-3F82-3E11-8DFD80AAE8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863885"/>
              </p:ext>
            </p:extLst>
          </p:nvPr>
        </p:nvGraphicFramePr>
        <p:xfrm>
          <a:off x="7092778" y="4668336"/>
          <a:ext cx="4831492" cy="18491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15746">
                  <a:extLst>
                    <a:ext uri="{9D8B030D-6E8A-4147-A177-3AD203B41FA5}">
                      <a16:colId xmlns:a16="http://schemas.microsoft.com/office/drawing/2014/main" val="3442602856"/>
                    </a:ext>
                  </a:extLst>
                </a:gridCol>
                <a:gridCol w="2415746">
                  <a:extLst>
                    <a:ext uri="{9D8B030D-6E8A-4147-A177-3AD203B41FA5}">
                      <a16:colId xmlns:a16="http://schemas.microsoft.com/office/drawing/2014/main" val="1992195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Disorder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2445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Anxiety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054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415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Insomnia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6226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83113"/>
                  </a:ext>
                </a:extLst>
              </a:tr>
            </a:tbl>
          </a:graphicData>
        </a:graphic>
      </p:graphicFrame>
      <p:pic>
        <p:nvPicPr>
          <p:cNvPr id="10" name="Audio 9">
            <a:extLst>
              <a:ext uri="{FF2B5EF4-FFF2-40B4-BE49-F238E27FC236}">
                <a16:creationId xmlns:a16="http://schemas.microsoft.com/office/drawing/2014/main" id="{212C1BDD-977C-B196-E57B-F72827B4EF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79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816"/>
    </mc:Choice>
    <mc:Fallback>
      <p:transition spd="slow" advTm="88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01A3CA1B-1530-4046-A299-90F41FE7F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85DE991-651A-4067-9345-35459145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1A7D09E-FC38-41AC-AD2B-A9DCCFCB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717E301-9A1C-441F-BCE3-A7978A1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C92FBE1-7876-42B4-BB11-46FF68221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A71C8C4C-B917-4631-9FDE-FC3A5FA26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EBFA857-F019-4043-8918-992AED80C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" y="0"/>
            <a:ext cx="1219200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A53A2C4A-7938-4419-8904-6D2453346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570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8AC2FA8-410E-4F7D-8A38-988297147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557357"/>
            <a:ext cx="8978671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F14E157-F445-D62A-B3B6-CF5B5B9F1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8" y="4710483"/>
            <a:ext cx="8133478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dirty="0"/>
              <a:t>Methods &amp; Analysis</a:t>
            </a:r>
          </a:p>
        </p:txBody>
      </p:sp>
      <p:pic>
        <p:nvPicPr>
          <p:cNvPr id="9" name="Picture 8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99983FC3-80F1-7AD7-13E8-4E39421DDD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078" y="187112"/>
            <a:ext cx="5564430" cy="4062033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1" name="Picture 10" descr="A graph showing different mood levels&#10;&#10;Description automatically generated">
            <a:extLst>
              <a:ext uri="{FF2B5EF4-FFF2-40B4-BE49-F238E27FC236}">
                <a16:creationId xmlns:a16="http://schemas.microsoft.com/office/drawing/2014/main" id="{8E9888DD-239D-C9EA-1229-E66DB8425D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3629" y="236273"/>
            <a:ext cx="5950082" cy="4012872"/>
          </a:xfrm>
          <a:prstGeom prst="rect">
            <a:avLst/>
          </a:prstGeom>
          <a:ln>
            <a:noFill/>
          </a:ln>
          <a:effectLst/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B8ABD5F6-C0F5-4646-B17F-8CDF751EA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4557357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7F6F6D-DC70-44FC-9DB5-E57814E153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6" y="6210130"/>
            <a:ext cx="8968085" cy="275942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F26CDD1-21FC-474C-A2C9-7B8DB767E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6210130"/>
            <a:ext cx="3080285" cy="275942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Audio 13">
            <a:extLst>
              <a:ext uri="{FF2B5EF4-FFF2-40B4-BE49-F238E27FC236}">
                <a16:creationId xmlns:a16="http://schemas.microsoft.com/office/drawing/2014/main" id="{A8B6D72F-F9DD-DEDF-0FDB-659DE8CEB8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193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17"/>
    </mc:Choice>
    <mc:Fallback>
      <p:transition spd="slow" advTm="42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F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46E45C-1450-4186-B501-74F221F89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EDDA48B-BC04-4915-ADA3-A1A9522EB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8C9D07A-5A22-4E55-B18A-47CF07E50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D71E629-0739-4A59-972B-A9E9A4500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F84762E-7FCC-4EAF-B9E7-CE7214491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27A1389-2A5D-4886-AD82-F213767E6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07"/>
            <a:ext cx="12192000" cy="6858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1038667-0C3F-4764-A24D-DA9D9B474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AC2195B-895A-4535-8ECD-9F5B669C5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71EEFCA-9235-4BC2-85C3-A4EC6EE57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2CB238F-E425-6F43-3E40-EABFE40343F3}"/>
              </a:ext>
            </a:extLst>
          </p:cNvPr>
          <p:cNvSpPr txBox="1">
            <a:spLocks/>
          </p:cNvSpPr>
          <p:nvPr/>
        </p:nvSpPr>
        <p:spPr>
          <a:xfrm>
            <a:off x="680322" y="2063262"/>
            <a:ext cx="3739278" cy="26611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spcAft>
                <a:spcPts val="600"/>
              </a:spcAft>
            </a:pPr>
            <a:r>
              <a:rPr lang="en-US" sz="5400" dirty="0"/>
              <a:t>Analysis, cont.</a:t>
            </a:r>
          </a:p>
        </p:txBody>
      </p:sp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02475277-E008-CFD8-58DC-5ADB4C1377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91680" y="420421"/>
            <a:ext cx="6282898" cy="592163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11" name="Audio 10">
            <a:extLst>
              <a:ext uri="{FF2B5EF4-FFF2-40B4-BE49-F238E27FC236}">
                <a16:creationId xmlns:a16="http://schemas.microsoft.com/office/drawing/2014/main" id="{AF486941-1850-0098-7403-E8CD70D83A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351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70"/>
    </mc:Choice>
    <mc:Fallback>
      <p:transition spd="slow" advTm="31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84421-4088-7B04-5674-8FA6710DA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Analysis, cont.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DD17DE3-E065-0F2A-9D7C-035E82D716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8929950"/>
              </p:ext>
            </p:extLst>
          </p:nvPr>
        </p:nvGraphicFramePr>
        <p:xfrm>
          <a:off x="355389" y="3271101"/>
          <a:ext cx="560863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9545">
                  <a:extLst>
                    <a:ext uri="{9D8B030D-6E8A-4147-A177-3AD203B41FA5}">
                      <a16:colId xmlns:a16="http://schemas.microsoft.com/office/drawing/2014/main" val="3876950879"/>
                    </a:ext>
                  </a:extLst>
                </a:gridCol>
                <a:gridCol w="1869545">
                  <a:extLst>
                    <a:ext uri="{9D8B030D-6E8A-4147-A177-3AD203B41FA5}">
                      <a16:colId xmlns:a16="http://schemas.microsoft.com/office/drawing/2014/main" val="3891730074"/>
                    </a:ext>
                  </a:extLst>
                </a:gridCol>
                <a:gridCol w="1869545">
                  <a:extLst>
                    <a:ext uri="{9D8B030D-6E8A-4147-A177-3AD203B41FA5}">
                      <a16:colId xmlns:a16="http://schemas.microsoft.com/office/drawing/2014/main" val="1677190742"/>
                    </a:ext>
                  </a:extLst>
                </a:gridCol>
              </a:tblGrid>
              <a:tr h="360366">
                <a:tc>
                  <a:txBody>
                    <a:bodyPr/>
                    <a:lstStyle/>
                    <a:p>
                      <a:r>
                        <a:rPr lang="en-US" dirty="0"/>
                        <a:t>Disorder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Musician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Non-Musician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93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Anxiety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18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2502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Insomnia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638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64232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CB26D2A-406F-FDFE-700F-AABF8F9A7D4E}"/>
              </a:ext>
            </a:extLst>
          </p:cNvPr>
          <p:cNvSpPr txBox="1"/>
          <p:nvPr/>
        </p:nvSpPr>
        <p:spPr>
          <a:xfrm>
            <a:off x="2621502" y="2285787"/>
            <a:ext cx="5731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Mental Health Means Comparisons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5D3AA9AE-2F7D-CD05-6002-33F8C5F628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4131628"/>
              </p:ext>
            </p:extLst>
          </p:nvPr>
        </p:nvGraphicFramePr>
        <p:xfrm>
          <a:off x="6187127" y="4255653"/>
          <a:ext cx="560863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9545">
                  <a:extLst>
                    <a:ext uri="{9D8B030D-6E8A-4147-A177-3AD203B41FA5}">
                      <a16:colId xmlns:a16="http://schemas.microsoft.com/office/drawing/2014/main" val="3876950879"/>
                    </a:ext>
                  </a:extLst>
                </a:gridCol>
                <a:gridCol w="1869545">
                  <a:extLst>
                    <a:ext uri="{9D8B030D-6E8A-4147-A177-3AD203B41FA5}">
                      <a16:colId xmlns:a16="http://schemas.microsoft.com/office/drawing/2014/main" val="3891730074"/>
                    </a:ext>
                  </a:extLst>
                </a:gridCol>
                <a:gridCol w="1869545">
                  <a:extLst>
                    <a:ext uri="{9D8B030D-6E8A-4147-A177-3AD203B41FA5}">
                      <a16:colId xmlns:a16="http://schemas.microsoft.com/office/drawing/2014/main" val="1677190742"/>
                    </a:ext>
                  </a:extLst>
                </a:gridCol>
              </a:tblGrid>
              <a:tr h="360366">
                <a:tc>
                  <a:txBody>
                    <a:bodyPr/>
                    <a:lstStyle/>
                    <a:p>
                      <a:r>
                        <a:rPr lang="en-US" dirty="0"/>
                        <a:t>Disorder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Composer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Non-Composer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93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Anxiety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18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2502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Insomnia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638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8642320"/>
                  </a:ext>
                </a:extLst>
              </a:tr>
            </a:tbl>
          </a:graphicData>
        </a:graphic>
      </p:graphicFrame>
      <p:pic>
        <p:nvPicPr>
          <p:cNvPr id="10" name="Audio 9">
            <a:extLst>
              <a:ext uri="{FF2B5EF4-FFF2-40B4-BE49-F238E27FC236}">
                <a16:creationId xmlns:a16="http://schemas.microsoft.com/office/drawing/2014/main" id="{35B383A2-D118-13F2-3A89-8EC3B5543A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148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31"/>
    </mc:Choice>
    <mc:Fallback>
      <p:transition spd="slow" advTm="15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6"/>
            </a:gs>
            <a:gs pos="31000">
              <a:schemeClr val="accent6">
                <a:lumMod val="50000"/>
              </a:schemeClr>
            </a:gs>
            <a:gs pos="100000">
              <a:srgbClr val="0070C0"/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01A3CA1B-1530-4046-A299-90F41FE7F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785DE991-651A-4067-9345-354591453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1A7D09E-FC38-41AC-AD2B-A9DCCFCBE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3717E301-9A1C-441F-BCE3-A7978A1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C92FBE1-7876-42B4-BB11-46FF68221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C7E708D-45DA-4CB6-811B-A0C9DB917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64" name="Rectangle 63">
              <a:extLst>
                <a:ext uri="{FF2B5EF4-FFF2-40B4-BE49-F238E27FC236}">
                  <a16:creationId xmlns:a16="http://schemas.microsoft.com/office/drawing/2014/main" id="{FEE1D68B-DE71-4E13-91FF-5F0D86B4BD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22AEA008-3C62-4CAA-801A-612B2C9140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8BDBFFC4-DA11-4286-BAD2-13798534F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34098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740B5-C55F-291B-D7E6-84D272E1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4494107"/>
            <a:ext cx="8133478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/>
              <a:t>Analysis, cont.</a:t>
            </a:r>
          </a:p>
        </p:txBody>
      </p:sp>
      <p:pic>
        <p:nvPicPr>
          <p:cNvPr id="4" name="Picture 3" descr="A graph showing different colored bars&#10;&#10;Description automatically generated">
            <a:extLst>
              <a:ext uri="{FF2B5EF4-FFF2-40B4-BE49-F238E27FC236}">
                <a16:creationId xmlns:a16="http://schemas.microsoft.com/office/drawing/2014/main" id="{A6656BAC-16A9-0866-A81B-2FFC460895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6267" y="167576"/>
            <a:ext cx="5575085" cy="3261423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6" name="Picture 5" descr="A graph of different colored bars&#10;&#10;Description automatically generated with medium confidence">
            <a:extLst>
              <a:ext uri="{FF2B5EF4-FFF2-40B4-BE49-F238E27FC236}">
                <a16:creationId xmlns:a16="http://schemas.microsoft.com/office/drawing/2014/main" id="{37815B01-F6D8-8E76-FBA4-8A475D0568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06795" y="588305"/>
            <a:ext cx="4898938" cy="3563976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156C27C7-678B-4ED3-9B3D-3D3029CB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34098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EC6E33E8-C97E-4AB7-8165-99CF27048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93754"/>
            <a:ext cx="8968085" cy="275942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9502806-6965-41AA-990C-D508AFD3D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93754"/>
            <a:ext cx="3080285" cy="275942"/>
          </a:xfrm>
          <a:prstGeom prst="rect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Audio 9">
            <a:extLst>
              <a:ext uri="{FF2B5EF4-FFF2-40B4-BE49-F238E27FC236}">
                <a16:creationId xmlns:a16="http://schemas.microsoft.com/office/drawing/2014/main" id="{933184FD-BE4E-58B6-092E-EC4F9D966B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512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90"/>
    </mc:Choice>
    <mc:Fallback>
      <p:transition spd="slow" advTm="51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655D52-F2FA-4137-8A31-499A4FE62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519FA1D-01C2-425F-B9AA-D69B4DD0A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C0D803F-BF83-4194-8691-90B027BD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16132F-CC4B-4C96-9C75-95DC7CD48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EF1BBA-6A56-A2E3-A771-426F87A37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5A5F9A-DEB5-1D01-124E-ECA33EEA987F}"/>
              </a:ext>
            </a:extLst>
          </p:cNvPr>
          <p:cNvSpPr txBox="1"/>
          <p:nvPr/>
        </p:nvSpPr>
        <p:spPr>
          <a:xfrm>
            <a:off x="5287995" y="661106"/>
            <a:ext cx="6257362" cy="5503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FFFFFF"/>
                </a:solidFill>
              </a:rPr>
              <a:t>Design affective music therapy program through examination of a patient’s:</a:t>
            </a:r>
          </a:p>
          <a:p>
            <a:pPr marL="80010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Mental health disorder</a:t>
            </a:r>
          </a:p>
          <a:p>
            <a:pPr marL="80010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Favorite genre</a:t>
            </a:r>
          </a:p>
          <a:p>
            <a:pPr marL="800100" lvl="1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Age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FF"/>
              </a:solidFill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Predict benefits of other music genres</a:t>
            </a:r>
          </a:p>
        </p:txBody>
      </p:sp>
      <p:pic>
        <p:nvPicPr>
          <p:cNvPr id="7" name="Audio 6">
            <a:extLst>
              <a:ext uri="{FF2B5EF4-FFF2-40B4-BE49-F238E27FC236}">
                <a16:creationId xmlns:a16="http://schemas.microsoft.com/office/drawing/2014/main" id="{F385D63D-0DA3-6987-6457-E86FB7127A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119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25"/>
    </mc:Choice>
    <mc:Fallback>
      <p:transition spd="slow" advTm="32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{3AD8059D-BCB3-AB42-B3FF-6360768D2F07}tf10001057</Template>
  <TotalTime>1535</TotalTime>
  <Words>561</Words>
  <Application>Microsoft Macintosh PowerPoint</Application>
  <PresentationFormat>Widescreen</PresentationFormat>
  <Paragraphs>120</Paragraphs>
  <Slides>13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Courier New</vt:lpstr>
      <vt:lpstr>Trebuchet MS</vt:lpstr>
      <vt:lpstr>Wingdings</vt:lpstr>
      <vt:lpstr>Berlin</vt:lpstr>
      <vt:lpstr>Music &amp; Mental Health</vt:lpstr>
      <vt:lpstr>Questions to Address</vt:lpstr>
      <vt:lpstr>Business Problem &amp; History</vt:lpstr>
      <vt:lpstr>The Data</vt:lpstr>
      <vt:lpstr>Methods &amp; Analysis</vt:lpstr>
      <vt:lpstr>PowerPoint Presentation</vt:lpstr>
      <vt:lpstr>Analysis, cont.</vt:lpstr>
      <vt:lpstr>Analysis, cont.</vt:lpstr>
      <vt:lpstr>Conclusions</vt:lpstr>
      <vt:lpstr>Assumptions &amp; Limitations</vt:lpstr>
      <vt:lpstr>Future Uses, Recommendations, &amp; Ethics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Angela Oehler</dc:creator>
  <cp:lastModifiedBy>Angela Oehler</cp:lastModifiedBy>
  <cp:revision>17</cp:revision>
  <dcterms:created xsi:type="dcterms:W3CDTF">2023-10-28T15:15:01Z</dcterms:created>
  <dcterms:modified xsi:type="dcterms:W3CDTF">2023-10-29T16:50:18Z</dcterms:modified>
</cp:coreProperties>
</file>

<file path=docProps/thumbnail.jpeg>
</file>